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86"/>
  </p:notesMasterIdLst>
  <p:sldIdLst>
    <p:sldId id="1069" r:id="rId3"/>
    <p:sldId id="3034" r:id="rId4"/>
    <p:sldId id="2986" r:id="rId5"/>
    <p:sldId id="3018" r:id="rId6"/>
    <p:sldId id="3019" r:id="rId7"/>
    <p:sldId id="960" r:id="rId8"/>
    <p:sldId id="382" r:id="rId9"/>
    <p:sldId id="3038" r:id="rId10"/>
    <p:sldId id="3039" r:id="rId11"/>
    <p:sldId id="3042" r:id="rId12"/>
    <p:sldId id="3040" r:id="rId13"/>
    <p:sldId id="3041" r:id="rId14"/>
    <p:sldId id="3036" r:id="rId15"/>
    <p:sldId id="1050" r:id="rId16"/>
    <p:sldId id="3020" r:id="rId17"/>
    <p:sldId id="2981" r:id="rId18"/>
    <p:sldId id="2983" r:id="rId19"/>
    <p:sldId id="2984" r:id="rId20"/>
    <p:sldId id="995" r:id="rId21"/>
    <p:sldId id="2982" r:id="rId22"/>
    <p:sldId id="2985" r:id="rId23"/>
    <p:sldId id="3017" r:id="rId24"/>
    <p:sldId id="3012" r:id="rId25"/>
    <p:sldId id="2997" r:id="rId26"/>
    <p:sldId id="3014" r:id="rId27"/>
    <p:sldId id="3015" r:id="rId28"/>
    <p:sldId id="3016" r:id="rId29"/>
    <p:sldId id="3023" r:id="rId30"/>
    <p:sldId id="3024" r:id="rId31"/>
    <p:sldId id="3025" r:id="rId32"/>
    <p:sldId id="3030" r:id="rId33"/>
    <p:sldId id="3031" r:id="rId34"/>
    <p:sldId id="3032" r:id="rId35"/>
    <p:sldId id="3033" r:id="rId36"/>
    <p:sldId id="3029" r:id="rId37"/>
    <p:sldId id="3026" r:id="rId38"/>
    <p:sldId id="3028" r:id="rId39"/>
    <p:sldId id="3027" r:id="rId40"/>
    <p:sldId id="2989" r:id="rId41"/>
    <p:sldId id="2990" r:id="rId42"/>
    <p:sldId id="2943" r:id="rId43"/>
    <p:sldId id="2920" r:id="rId44"/>
    <p:sldId id="968" r:id="rId45"/>
    <p:sldId id="2944" r:id="rId46"/>
    <p:sldId id="2945" r:id="rId47"/>
    <p:sldId id="2939" r:id="rId48"/>
    <p:sldId id="2937" r:id="rId49"/>
    <p:sldId id="2927" r:id="rId50"/>
    <p:sldId id="2886" r:id="rId51"/>
    <p:sldId id="2909" r:id="rId52"/>
    <p:sldId id="895" r:id="rId53"/>
    <p:sldId id="2897" r:id="rId54"/>
    <p:sldId id="2916" r:id="rId55"/>
    <p:sldId id="1066" r:id="rId56"/>
    <p:sldId id="1068" r:id="rId57"/>
    <p:sldId id="3035" r:id="rId58"/>
    <p:sldId id="2928" r:id="rId59"/>
    <p:sldId id="937" r:id="rId60"/>
    <p:sldId id="935" r:id="rId61"/>
    <p:sldId id="933" r:id="rId62"/>
    <p:sldId id="934" r:id="rId63"/>
    <p:sldId id="260" r:id="rId64"/>
    <p:sldId id="1051" r:id="rId65"/>
    <p:sldId id="2929" r:id="rId66"/>
    <p:sldId id="2946" r:id="rId67"/>
    <p:sldId id="2923" r:id="rId68"/>
    <p:sldId id="2924" r:id="rId69"/>
    <p:sldId id="2900" r:id="rId70"/>
    <p:sldId id="2898" r:id="rId71"/>
    <p:sldId id="2899" r:id="rId72"/>
    <p:sldId id="2980" r:id="rId73"/>
    <p:sldId id="863" r:id="rId74"/>
    <p:sldId id="525" r:id="rId75"/>
    <p:sldId id="2958" r:id="rId76"/>
    <p:sldId id="2903" r:id="rId77"/>
    <p:sldId id="924" r:id="rId78"/>
    <p:sldId id="985" r:id="rId79"/>
    <p:sldId id="2948" r:id="rId80"/>
    <p:sldId id="2979" r:id="rId81"/>
    <p:sldId id="2933" r:id="rId82"/>
    <p:sldId id="974" r:id="rId83"/>
    <p:sldId id="2931" r:id="rId84"/>
    <p:sldId id="3022" r:id="rId8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39"/>
            <p14:sldId id="3042"/>
            <p14:sldId id="3040"/>
            <p14:sldId id="3041"/>
            <p14:sldId id="3036"/>
            <p14:sldId id="1050"/>
            <p14:sldId id="3020"/>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23"/>
            <p14:sldId id="3024"/>
            <p14:sldId id="3025"/>
            <p14:sldId id="3030"/>
            <p14:sldId id="3031"/>
            <p14:sldId id="3032"/>
            <p14:sldId id="3033"/>
            <p14:sldId id="3029"/>
            <p14:sldId id="3026"/>
            <p14:sldId id="3028"/>
            <p14:sldId id="3027"/>
            <p14:sldId id="2989"/>
            <p14:sldId id="2990"/>
          </p14:sldIdLst>
        </p14:section>
        <p14:section name="References" id="{23B407A2-69FE-F742-AAA9-1327AA9A0CF6}">
          <p14:sldIdLst>
            <p14:sldId id="2943"/>
            <p14:sldId id="2920"/>
            <p14:sldId id="968"/>
            <p14:sldId id="2944"/>
            <p14:sldId id="2945"/>
            <p14:sldId id="2939"/>
            <p14:sldId id="2937"/>
            <p14:sldId id="2927"/>
            <p14:sldId id="2886"/>
            <p14:sldId id="2909"/>
            <p14:sldId id="895"/>
            <p14:sldId id="2897"/>
            <p14:sldId id="2916"/>
            <p14:sldId id="1066"/>
            <p14:sldId id="1068"/>
            <p14:sldId id="3035"/>
            <p14:sldId id="2928"/>
            <p14:sldId id="937"/>
            <p14:sldId id="935"/>
            <p14:sldId id="933"/>
            <p14:sldId id="934"/>
            <p14:sldId id="260"/>
            <p14:sldId id="1051"/>
            <p14:sldId id="2929"/>
            <p14:sldId id="2946"/>
            <p14:sldId id="2923"/>
            <p14:sldId id="2924"/>
            <p14:sldId id="2900"/>
            <p14:sldId id="2898"/>
            <p14:sldId id="2899"/>
            <p14:sldId id="2980"/>
            <p14:sldId id="863"/>
            <p14:sldId id="525"/>
            <p14:sldId id="2958"/>
            <p14:sldId id="2903"/>
            <p14:sldId id="924"/>
            <p14:sldId id="985"/>
            <p14:sldId id="2948"/>
            <p14:sldId id="2979"/>
            <p14:sldId id="2933"/>
            <p14:sldId id="974"/>
            <p14:sldId id="2931"/>
            <p14:sldId id="302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p:scale>
          <a:sx n="111" d="100"/>
          <a:sy n="111" d="100"/>
        </p:scale>
        <p:origin x="936" y="1280"/>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855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41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74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88956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15.png"/><Relationship Id="rId9" Type="http://schemas.openxmlformats.org/officeDocument/2006/relationships/hyperlink" Target="https://www.euclideanspace.com/maths/discrete/category/comparing/isomorphism/index.ht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hyperlink" Target="http://home.datacomm.ch/kerguelen/monadology/monadology.html#2" TargetMode="External"/><Relationship Id="rId10" Type="http://schemas.openxmlformats.org/officeDocument/2006/relationships/image" Target="../media/image29.png"/><Relationship Id="rId4" Type="http://schemas.openxmlformats.org/officeDocument/2006/relationships/image" Target="../media/image26.gif"/><Relationship Id="rId9"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VYech-c5Dic?t=367"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35.png"/><Relationship Id="rId4" Type="http://schemas.openxmlformats.org/officeDocument/2006/relationships/hyperlink" Target="https://youtu.be/3hspKYIn5ds?t=2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39.jpeg"/><Relationship Id="rId7" Type="http://schemas.openxmlformats.org/officeDocument/2006/relationships/image" Target="../media/image40.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www.d.umn.edu/~jgreene/masters_reports/Ondrej%20Z%20Thesis.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s://core.ac.uk/download/pdf/82625192.pdf" TargetMode="Externa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hyperlink" Target="https://www.frontiersin.org/articles/10.3389/fpsyg.2019.02688/ful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50.jpeg"/><Relationship Id="rId4" Type="http://schemas.openxmlformats.org/officeDocument/2006/relationships/hyperlink" Target="https://www.frontiersin.org/files/Articles/493866/fpsyg-10-02688-HTML/image_m/fpsyg-10-02688-g003.jp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file:///Users/bkoo/Downloads/mathematics-06-00152-1.pdf" TargetMode="Externa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hyperlink" Target="http://web.mit.edu/afs/athena.mit.edu/course/16/16.399/www" TargetMode="External"/><Relationship Id="rId4" Type="http://schemas.openxmlformats.org/officeDocument/2006/relationships/image" Target="../media/image66.png"/><Relationship Id="rId9" Type="http://schemas.openxmlformats.org/officeDocument/2006/relationships/hyperlink" Target="http://web.mit.edu/afs/athena.mit.edu/course/16/16.399/www/#schedule"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iff"/><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74.tiff"/><Relationship Id="rId4" Type="http://schemas.openxmlformats.org/officeDocument/2006/relationships/hyperlink" Target="http://vectorstock.com/19590847"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54.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youtu.be/BdXWlQsd7RI?t=161" TargetMode="Externa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en.wikipedia.org/wiki/Henri_Poincar%C3%A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100.png"/><Relationship Id="rId1" Type="http://schemas.openxmlformats.org/officeDocument/2006/relationships/slideLayout" Target="../slideLayouts/slideLayout9.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tiff"/><Relationship Id="rId1" Type="http://schemas.openxmlformats.org/officeDocument/2006/relationships/slideLayout" Target="../slideLayouts/slideLayout9.xml"/><Relationship Id="rId6" Type="http://schemas.openxmlformats.org/officeDocument/2006/relationships/image" Target="../media/image106.tiff"/><Relationship Id="rId5" Type="http://schemas.openxmlformats.org/officeDocument/2006/relationships/image" Target="../media/image105.tiff"/><Relationship Id="rId4" Type="http://schemas.openxmlformats.org/officeDocument/2006/relationships/image" Target="../media/image104.tiff"/></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12.png"/><Relationship Id="rId18" Type="http://schemas.openxmlformats.org/officeDocument/2006/relationships/image" Target="../media/image115.png"/><Relationship Id="rId26" Type="http://schemas.openxmlformats.org/officeDocument/2006/relationships/image" Target="../media/image119.png"/><Relationship Id="rId3" Type="http://schemas.openxmlformats.org/officeDocument/2006/relationships/notesSlide" Target="../notesSlides/notesSlide4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9.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4.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116.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111.png"/><Relationship Id="rId24" Type="http://schemas.openxmlformats.org/officeDocument/2006/relationships/image" Target="../media/image118.png"/><Relationship Id="rId5" Type="http://schemas.openxmlformats.org/officeDocument/2006/relationships/image" Target="../media/image108.png"/><Relationship Id="rId15" Type="http://schemas.openxmlformats.org/officeDocument/2006/relationships/image" Target="../media/image104.tiff"/><Relationship Id="rId23" Type="http://schemas.openxmlformats.org/officeDocument/2006/relationships/hyperlink" Target="https://ccl.northwestern.edu/netlogo/" TargetMode="External"/><Relationship Id="rId28" Type="http://schemas.openxmlformats.org/officeDocument/2006/relationships/image" Target="../media/image120.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22.png"/><Relationship Id="rId4" Type="http://schemas.openxmlformats.org/officeDocument/2006/relationships/hyperlink" Target="https://www.paladion.net/devsecops" TargetMode="External"/><Relationship Id="rId9" Type="http://schemas.openxmlformats.org/officeDocument/2006/relationships/image" Target="../media/image110.png"/><Relationship Id="rId14" Type="http://schemas.openxmlformats.org/officeDocument/2006/relationships/image" Target="../media/image113.png"/><Relationship Id="rId22" Type="http://schemas.openxmlformats.org/officeDocument/2006/relationships/image" Target="../media/image117.png"/><Relationship Id="rId27" Type="http://schemas.openxmlformats.org/officeDocument/2006/relationships/hyperlink" Target="http://www.wolframalpha.com/" TargetMode="External"/><Relationship Id="rId30"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8" Type="http://schemas.openxmlformats.org/officeDocument/2006/relationships/image" Target="../media/image126.png"/><Relationship Id="rId13" Type="http://schemas.microsoft.com/office/2007/relationships/hdphoto" Target="../media/hdphoto2.wdp"/><Relationship Id="rId3" Type="http://schemas.openxmlformats.org/officeDocument/2006/relationships/image" Target="../media/image129.jpeg"/><Relationship Id="rId7" Type="http://schemas.openxmlformats.org/officeDocument/2006/relationships/image" Target="../media/image133.png"/><Relationship Id="rId12" Type="http://schemas.openxmlformats.org/officeDocument/2006/relationships/image" Target="../media/image13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32.png"/><Relationship Id="rId11" Type="http://schemas.microsoft.com/office/2007/relationships/hdphoto" Target="../media/hdphoto1.wdp"/><Relationship Id="rId5" Type="http://schemas.openxmlformats.org/officeDocument/2006/relationships/image" Target="../media/image131.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s>
</file>

<file path=ppt/slides/_rels/slide78.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hyperlink" Target="https://youtu.be/p7-U1_E_j3w" TargetMode="External"/><Relationship Id="rId4" Type="http://schemas.openxmlformats.org/officeDocument/2006/relationships/image" Target="../media/image134.png"/></Relationships>
</file>

<file path=ppt/slides/_rels/slide79.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pespmc1.vub.ac.be/ASHBBOOK.html" TargetMode="Externa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pespmc1.vub.ac.be/ASHBBOOK.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10</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a:srcRect t="46936" b="32225"/>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err="1"/>
              <a:t>Homotopy</a:t>
            </a:r>
            <a:r>
              <a:rPr lang="en-US" b="1" dirty="0"/>
              <a:t>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11</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768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a:srcRect t="14921"/>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400764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One Encryption Standard to Rule them All</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34268" y="1141111"/>
            <a:ext cx="1904370" cy="1815882"/>
          </a:xfrm>
          <a:prstGeom prst="rect">
            <a:avLst/>
          </a:prstGeom>
          <a:noFill/>
        </p:spPr>
        <p:txBody>
          <a:bodyPr wrap="square" rtlCol="0">
            <a:spAutoFit/>
          </a:bodyPr>
          <a:lstStyle/>
          <a:p>
            <a:r>
              <a:rPr lang="en-TW" dirty="0"/>
              <a:t>AES replaced IBM’s DES standard because:</a:t>
            </a:r>
          </a:p>
          <a:p>
            <a:endParaRPr lang="en-TW" dirty="0"/>
          </a:p>
          <a:p>
            <a:pPr marL="342900" indent="-342900">
              <a:buAutoNum type="arabicPeriod"/>
            </a:pPr>
            <a:r>
              <a:rPr lang="en-TW" dirty="0"/>
              <a:t>A longer (more secure) key length</a:t>
            </a:r>
          </a:p>
          <a:p>
            <a:pPr marL="342900" indent="-342900">
              <a:buAutoNum type="arabicPeriod"/>
            </a:pPr>
            <a:r>
              <a:rPr lang="en-TW" dirty="0"/>
              <a:t>Faster encryption</a:t>
            </a:r>
          </a:p>
        </p:txBody>
      </p:sp>
      <p:pic>
        <p:nvPicPr>
          <p:cNvPr id="7" name="Picture 6">
            <a:hlinkClick r:id="rId2"/>
            <a:extLst>
              <a:ext uri="{FF2B5EF4-FFF2-40B4-BE49-F238E27FC236}">
                <a16:creationId xmlns:a16="http://schemas.microsoft.com/office/drawing/2014/main" id="{02836240-5648-354B-8194-D43072B20636}"/>
              </a:ext>
            </a:extLst>
          </p:cNvPr>
          <p:cNvPicPr>
            <a:picLocks noChangeAspect="1"/>
          </p:cNvPicPr>
          <p:nvPr/>
        </p:nvPicPr>
        <p:blipFill>
          <a:blip r:embed="rId3"/>
          <a:stretch>
            <a:fillRect/>
          </a:stretch>
        </p:blipFill>
        <p:spPr>
          <a:xfrm>
            <a:off x="2138638" y="1073246"/>
            <a:ext cx="5801559" cy="3896441"/>
          </a:xfrm>
          <a:prstGeom prst="rect">
            <a:avLst/>
          </a:prstGeom>
        </p:spPr>
      </p:pic>
      <p:sp>
        <p:nvSpPr>
          <p:cNvPr id="2" name="Slide Number Placeholder 1">
            <a:extLst>
              <a:ext uri="{FF2B5EF4-FFF2-40B4-BE49-F238E27FC236}">
                <a16:creationId xmlns:a16="http://schemas.microsoft.com/office/drawing/2014/main" id="{B2013FDA-4EFF-7349-A68B-EC606C1AA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75843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638744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informal proof that demonstrates Cybernetics is about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Students have been introduced to</a:t>
            </a:r>
            <a:r>
              <a:rPr lang="en-US" altLang="zh-CN" dirty="0">
                <a:solidFill>
                  <a:schemeClr val="tx1"/>
                </a:solidFill>
              </a:rPr>
              <a:t> </a:t>
            </a:r>
            <a:r>
              <a:rPr lang="en-US" altLang="zh-CN" dirty="0" err="1">
                <a:solidFill>
                  <a:schemeClr val="tx1"/>
                </a:solidFill>
              </a:rPr>
              <a:t>NsM</a:t>
            </a:r>
            <a:r>
              <a:rPr lang="en-US" altLang="zh-CN" dirty="0">
                <a:solidFill>
                  <a:schemeClr val="tx1"/>
                </a:solidFill>
              </a:rPr>
              <a:t> and Recursion</a:t>
            </a:r>
            <a:endParaRPr lang="en-US"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New instrumentation is giving Cybernetics to interact with human at different scales:</a:t>
            </a:r>
          </a:p>
          <a:p>
            <a:pPr lvl="1"/>
            <a:r>
              <a:rPr lang="en-US" dirty="0"/>
              <a:t>Many complex ethical concerns becomes everyday decisions</a:t>
            </a:r>
          </a:p>
          <a:p>
            <a:pPr lvl="1"/>
            <a:r>
              <a:rPr lang="en-US" dirty="0"/>
              <a:t>Consensus must be reached a higher frequencies than before</a:t>
            </a:r>
          </a:p>
          <a:p>
            <a:pPr lvl="1"/>
            <a:r>
              <a:rPr lang="en-US" dirty="0"/>
              <a:t>Choice of vocabulary is affecting the efficiency of search </a:t>
            </a:r>
          </a:p>
          <a:p>
            <a:pPr lvl="2"/>
            <a:r>
              <a:rPr lang="en-US"/>
              <a:t>User Interface Design and the nature of “Scalable Consensus”</a:t>
            </a:r>
          </a:p>
          <a:p>
            <a:pPr lvl="1"/>
            <a:r>
              <a:rPr lang="en-US" dirty="0"/>
              <a:t>Time and Space has been compressed to form new identities</a:t>
            </a:r>
          </a:p>
          <a:p>
            <a:pPr lvl="1"/>
            <a:r>
              <a:rPr lang="en-US" dirty="0"/>
              <a:t>Automated Verification Tools must be applied before any social commitment</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a:t>
            </a:r>
            <a:r>
              <a:rPr lang="en-US" dirty="0" err="1"/>
              <a:t>Curr</a:t>
            </a:r>
            <a:r>
              <a:rPr lang="en-US" dirty="0"/>
              <a:t>—Howard-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Epistemology: How knowledge is acquired (dynamic process)</a:t>
            </a:r>
          </a:p>
          <a:p>
            <a:r>
              <a:rPr lang="en-US" dirty="0"/>
              <a:t>Ontology: How knowledge is organized (static image of knowledge)</a:t>
            </a:r>
          </a:p>
          <a:p>
            <a:r>
              <a:rPr lang="en-US" dirty="0"/>
              <a:t>Cybernetics: The control and communication of systems</a:t>
            </a:r>
          </a:p>
          <a:p>
            <a:r>
              <a:rPr lang="en-US" dirty="0"/>
              <a:t>All ideas can be represented as Kan Extension (Categorical Structures)</a:t>
            </a:r>
          </a:p>
          <a:p>
            <a:pPr lvl="1"/>
            <a:r>
              <a:rPr lang="en-US" dirty="0"/>
              <a:t>These Categorical Structures can be thought of as Partially Ordered Sets(POS)</a:t>
            </a:r>
          </a:p>
          <a:p>
            <a:pPr lvl="1"/>
            <a:r>
              <a:rPr lang="en-US" dirty="0"/>
              <a:t>Category Theory provides a mechanism to reuse information in these POSs</a:t>
            </a:r>
          </a:p>
          <a:p>
            <a:r>
              <a:rPr lang="en-US" dirty="0"/>
              <a:t>Programming Techniques can compress space/time as new information arises</a:t>
            </a:r>
          </a:p>
          <a:p>
            <a:pPr lvl="1"/>
            <a:r>
              <a:rPr lang="en-US" dirty="0"/>
              <a:t>Think about </a:t>
            </a:r>
            <a:r>
              <a:rPr lang="en-US" dirty="0" err="1"/>
              <a:t>Memoization</a:t>
            </a:r>
            <a:r>
              <a:rPr lang="en-US" dirty="0"/>
              <a:t>, Tail Recursion, Iteration</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458509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Scales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1E655C9-B27C-DC47-BB44-6B6E4FB5AF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3736479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2" name="Slide Number Placeholder 1">
            <a:extLst>
              <a:ext uri="{FF2B5EF4-FFF2-40B4-BE49-F238E27FC236}">
                <a16:creationId xmlns:a16="http://schemas.microsoft.com/office/drawing/2014/main" id="{F349F7D5-86E7-C24B-A93E-D316636D4D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93369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49</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
        <p:nvSpPr>
          <p:cNvPr id="2" name="Slide Number Placeholder 1">
            <a:extLst>
              <a:ext uri="{FF2B5EF4-FFF2-40B4-BE49-F238E27FC236}">
                <a16:creationId xmlns:a16="http://schemas.microsoft.com/office/drawing/2014/main" id="{A261C590-052A-4045-8433-3E0B96589D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533793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4" name="Slide Number Placeholder 3">
            <a:extLst>
              <a:ext uri="{FF2B5EF4-FFF2-40B4-BE49-F238E27FC236}">
                <a16:creationId xmlns:a16="http://schemas.microsoft.com/office/drawing/2014/main" id="{C8D01049-C643-764C-9BDF-7C1B9E3879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4" name="Slide Number Placeholder 3">
            <a:extLst>
              <a:ext uri="{FF2B5EF4-FFF2-40B4-BE49-F238E27FC236}">
                <a16:creationId xmlns:a16="http://schemas.microsoft.com/office/drawing/2014/main" id="{33F5A669-09C4-0A45-8B2A-B657C8E250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4" name="Slide Number Placeholder 3">
            <a:extLst>
              <a:ext uri="{FF2B5EF4-FFF2-40B4-BE49-F238E27FC236}">
                <a16:creationId xmlns:a16="http://schemas.microsoft.com/office/drawing/2014/main" id="{11B8298C-4CE9-0A41-9893-BB259B5539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879488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58</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59</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60</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61</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62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
        <p:nvSpPr>
          <p:cNvPr id="2" name="Slide Number Placeholder 1">
            <a:extLst>
              <a:ext uri="{FF2B5EF4-FFF2-40B4-BE49-F238E27FC236}">
                <a16:creationId xmlns:a16="http://schemas.microsoft.com/office/drawing/2014/main" id="{23333DAA-C3B0-6F4F-8AD8-5D35429A30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4208078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
        <p:nvSpPr>
          <p:cNvPr id="5" name="Slide Number Placeholder 4">
            <a:extLst>
              <a:ext uri="{FF2B5EF4-FFF2-40B4-BE49-F238E27FC236}">
                <a16:creationId xmlns:a16="http://schemas.microsoft.com/office/drawing/2014/main" id="{B6FDB118-DC36-E543-8CB1-8E2367B9B3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404112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4" name="Slide Number Placeholder 3">
            <a:extLst>
              <a:ext uri="{FF2B5EF4-FFF2-40B4-BE49-F238E27FC236}">
                <a16:creationId xmlns:a16="http://schemas.microsoft.com/office/drawing/2014/main" id="{FB674AF1-FA9E-B94C-8025-3096A5FF3A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5" name="Slide Number Placeholder 4">
            <a:extLst>
              <a:ext uri="{FF2B5EF4-FFF2-40B4-BE49-F238E27FC236}">
                <a16:creationId xmlns:a16="http://schemas.microsoft.com/office/drawing/2014/main" id="{126E63B8-34F3-2B43-8FAE-399EA906B2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5" name="Slide Number Placeholder 4">
            <a:extLst>
              <a:ext uri="{FF2B5EF4-FFF2-40B4-BE49-F238E27FC236}">
                <a16:creationId xmlns:a16="http://schemas.microsoft.com/office/drawing/2014/main" id="{F2BD86EB-BE2D-D345-9CC4-2BB334D61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774412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4" name="Slide Number Placeholder 3">
            <a:extLst>
              <a:ext uri="{FF2B5EF4-FFF2-40B4-BE49-F238E27FC236}">
                <a16:creationId xmlns:a16="http://schemas.microsoft.com/office/drawing/2014/main" id="{BDDAD927-52A4-7142-A359-9B616DF90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
        <p:nvSpPr>
          <p:cNvPr id="3" name="Slide Number Placeholder 2">
            <a:extLst>
              <a:ext uri="{FF2B5EF4-FFF2-40B4-BE49-F238E27FC236}">
                <a16:creationId xmlns:a16="http://schemas.microsoft.com/office/drawing/2014/main" id="{E6EBEF3F-41F1-6943-99EA-F2C90A460532}"/>
              </a:ext>
            </a:extLst>
          </p:cNvPr>
          <p:cNvSpPr>
            <a:spLocks noGrp="1"/>
          </p:cNvSpPr>
          <p:nvPr>
            <p:ph type="sldNum" sz="quarter" idx="12"/>
          </p:nvPr>
        </p:nvSpPr>
        <p:spPr/>
        <p:txBody>
          <a:bodyPr/>
          <a:lstStyle/>
          <a:p>
            <a:fld id="{713C7D3C-22D2-7449-8935-5F36E8921380}" type="slidenum">
              <a:rPr lang="en-US" smtClean="0"/>
              <a:pPr/>
              <a:t>71</a:t>
            </a:fld>
            <a:endParaRPr lang="en-US" dirty="0"/>
          </a:p>
        </p:txBody>
      </p:sp>
    </p:spTree>
    <p:extLst>
      <p:ext uri="{BB962C8B-B14F-4D97-AF65-F5344CB8AC3E}">
        <p14:creationId xmlns:p14="http://schemas.microsoft.com/office/powerpoint/2010/main" val="3463949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5" name="Slide Number Placeholder 4">
            <a:extLst>
              <a:ext uri="{FF2B5EF4-FFF2-40B4-BE49-F238E27FC236}">
                <a16:creationId xmlns:a16="http://schemas.microsoft.com/office/drawing/2014/main" id="{59AADBAA-AA4E-2147-A15C-B322E3C6A652}"/>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4" name="Slide Number Placeholder 3">
            <a:extLst>
              <a:ext uri="{FF2B5EF4-FFF2-40B4-BE49-F238E27FC236}">
                <a16:creationId xmlns:a16="http://schemas.microsoft.com/office/drawing/2014/main" id="{C1C8C8CF-26FD-BD49-9A76-B1C2ABAE3DE6}"/>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
        <p:nvSpPr>
          <p:cNvPr id="3" name="Slide Number Placeholder 2">
            <a:extLst>
              <a:ext uri="{FF2B5EF4-FFF2-40B4-BE49-F238E27FC236}">
                <a16:creationId xmlns:a16="http://schemas.microsoft.com/office/drawing/2014/main" id="{2E8469DB-426E-EA49-8698-B1F6A307A3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3" name="Slide Number Placeholder 2">
            <a:extLst>
              <a:ext uri="{FF2B5EF4-FFF2-40B4-BE49-F238E27FC236}">
                <a16:creationId xmlns:a16="http://schemas.microsoft.com/office/drawing/2014/main" id="{C1EF619F-7883-7F41-8B88-3A72B63388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9B06660B-CBEF-AD45-A67E-BA930D66EC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CECF584-2DB7-DF4B-9FAF-92A05438D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31836462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
        <p:nvSpPr>
          <p:cNvPr id="3" name="Slide Number Placeholder 2">
            <a:extLst>
              <a:ext uri="{FF2B5EF4-FFF2-40B4-BE49-F238E27FC236}">
                <a16:creationId xmlns:a16="http://schemas.microsoft.com/office/drawing/2014/main" id="{B1A327A6-174A-264D-AD4A-93EA58B8C1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1118029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
        <p:nvSpPr>
          <p:cNvPr id="3" name="Slide Number Placeholder 2">
            <a:extLst>
              <a:ext uri="{FF2B5EF4-FFF2-40B4-BE49-F238E27FC236}">
                <a16:creationId xmlns:a16="http://schemas.microsoft.com/office/drawing/2014/main" id="{FD826718-3EC9-684A-9AB7-FD2EA368EF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101767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1471977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5" name="Slide Number Placeholder 4">
            <a:extLst>
              <a:ext uri="{FF2B5EF4-FFF2-40B4-BE49-F238E27FC236}">
                <a16:creationId xmlns:a16="http://schemas.microsoft.com/office/drawing/2014/main" id="{DAC7E188-5A94-2E49-9D27-3796DDF41D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pPr algn="ctr"/>
            <a:r>
              <a:rPr lang="en-US" altLang="zh-CN" dirty="0"/>
              <a:t>A Pioneering book in Transdisciplinary Studies</a:t>
            </a:r>
            <a:endParaRPr lang="en-TW" dirty="0"/>
          </a:p>
        </p:txBody>
      </p:sp>
      <p:pic>
        <p:nvPicPr>
          <p:cNvPr id="8" name="Picture 7">
            <a:hlinkClick r:id="rId2"/>
            <a:extLst>
              <a:ext uri="{FF2B5EF4-FFF2-40B4-BE49-F238E27FC236}">
                <a16:creationId xmlns:a16="http://schemas.microsoft.com/office/drawing/2014/main" id="{2E61E74D-274A-C544-ACA8-FF528354F95A}"/>
              </a:ext>
            </a:extLst>
          </p:cNvPr>
          <p:cNvPicPr>
            <a:picLocks noChangeAspect="1"/>
          </p:cNvPicPr>
          <p:nvPr/>
        </p:nvPicPr>
        <p:blipFill>
          <a:blip r:embed="rId3"/>
          <a:stretch>
            <a:fillRect/>
          </a:stretch>
        </p:blipFill>
        <p:spPr>
          <a:xfrm>
            <a:off x="3298802" y="1017725"/>
            <a:ext cx="5001124" cy="3662057"/>
          </a:xfrm>
          <a:prstGeom prst="rect">
            <a:avLst/>
          </a:prstGeom>
        </p:spPr>
      </p:pic>
      <p:pic>
        <p:nvPicPr>
          <p:cNvPr id="2050" name="Picture 2">
            <a:hlinkClick r:id="rId2"/>
            <a:extLst>
              <a:ext uri="{FF2B5EF4-FFF2-40B4-BE49-F238E27FC236}">
                <a16:creationId xmlns:a16="http://schemas.microsoft.com/office/drawing/2014/main" id="{0CCD752D-BDF5-1647-9D2E-445540D42CD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4074" y="1703825"/>
            <a:ext cx="1735850" cy="17358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CAE59ED-6A10-A441-A56F-75B6657271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9291149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52EC80D-F05C-6A4B-8449-5CFF2122E264}"/>
              </a:ext>
            </a:extLst>
          </p:cNvPr>
          <p:cNvSpPr>
            <a:spLocks noGrp="1"/>
          </p:cNvSpPr>
          <p:nvPr>
            <p:ph type="title"/>
          </p:nvPr>
        </p:nvSpPr>
        <p:spPr>
          <a:xfrm>
            <a:off x="311699" y="1731564"/>
            <a:ext cx="8520600" cy="572700"/>
          </a:xfrm>
        </p:spPr>
        <p:txBody>
          <a:bodyPr/>
          <a:lstStyle/>
          <a:p>
            <a:pPr algn="ctr"/>
            <a:r>
              <a:rPr lang="en-TW" dirty="0"/>
              <a:t>Table of Content</a:t>
            </a:r>
          </a:p>
        </p:txBody>
      </p:sp>
      <p:pic>
        <p:nvPicPr>
          <p:cNvPr id="5" name="Picture 4">
            <a:hlinkClick r:id="rId2"/>
            <a:extLst>
              <a:ext uri="{FF2B5EF4-FFF2-40B4-BE49-F238E27FC236}">
                <a16:creationId xmlns:a16="http://schemas.microsoft.com/office/drawing/2014/main" id="{CB53D5CA-A2ED-9046-8EAB-2CEFD33D62D1}"/>
              </a:ext>
            </a:extLst>
          </p:cNvPr>
          <p:cNvPicPr>
            <a:picLocks noChangeAspect="1"/>
          </p:cNvPicPr>
          <p:nvPr/>
        </p:nvPicPr>
        <p:blipFill>
          <a:blip r:embed="rId3"/>
          <a:stretch>
            <a:fillRect/>
          </a:stretch>
        </p:blipFill>
        <p:spPr>
          <a:xfrm>
            <a:off x="1184310" y="89537"/>
            <a:ext cx="6946067" cy="4967279"/>
          </a:xfrm>
          <a:prstGeom prst="rect">
            <a:avLst/>
          </a:prstGeom>
        </p:spPr>
      </p:pic>
      <p:sp>
        <p:nvSpPr>
          <p:cNvPr id="2" name="Slide Number Placeholder 1">
            <a:extLst>
              <a:ext uri="{FF2B5EF4-FFF2-40B4-BE49-F238E27FC236}">
                <a16:creationId xmlns:a16="http://schemas.microsoft.com/office/drawing/2014/main" id="{478F9167-C358-1F45-A0B2-3C4C16FDF8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246681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9</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9689</TotalTime>
  <Words>4345</Words>
  <Application>Microsoft Macintosh PowerPoint</Application>
  <PresentationFormat>On-screen Show (16:9)</PresentationFormat>
  <Paragraphs>657</Paragraphs>
  <Slides>83</Slides>
  <Notes>50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83</vt:i4>
      </vt:variant>
    </vt:vector>
  </HeadingPairs>
  <TitlesOfParts>
    <vt:vector size="99" baseType="lpstr">
      <vt:lpstr>Exo 2</vt:lpstr>
      <vt:lpstr>Roboto Condensed Light</vt:lpstr>
      <vt:lpstr>黑体</vt:lpstr>
      <vt:lpstr>STXingkai</vt:lpstr>
      <vt:lpstr>STXinwei</vt:lpstr>
      <vt:lpstr>Weibei SC</vt:lpstr>
      <vt:lpstr>Arial</vt:lpstr>
      <vt:lpstr>Arial Rounded MT Bold</vt:lpstr>
      <vt:lpstr>Century Gothic</vt:lpstr>
      <vt:lpstr>Comic Sans MS</vt:lpstr>
      <vt:lpstr>Helvetica</vt:lpstr>
      <vt:lpstr>Times</vt:lpstr>
      <vt:lpstr>Times New Roman</vt:lpstr>
      <vt:lpstr>Wingdings</vt:lpstr>
      <vt:lpstr>Simple Light</vt:lpstr>
      <vt:lpstr>Tech Newsletter by Slidesgo</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PowerPoint Presentation</vt:lpstr>
      <vt:lpstr>PowerPoint Presentation</vt:lpstr>
      <vt:lpstr>PowerPoint Presentation</vt:lpstr>
      <vt:lpstr>PowerPoint Presentation</vt:lpstr>
      <vt:lpstr>Monad and Leibniz</vt:lpstr>
      <vt:lpstr>One Encryption Standard to Rule them All</vt:lpstr>
      <vt:lpstr>The Dominant Personality behind Cybernetics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Poset as Composable Namespaces</vt:lpstr>
      <vt:lpstr>Scales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Abstraction</vt:lpstr>
      <vt:lpstr>打破认知边界的传奇符咒</vt:lpstr>
      <vt:lpstr>Abstraction</vt:lpstr>
      <vt:lpstr>Think about all activities as Posets  software projects in version control database</vt:lpstr>
      <vt:lpstr>Paxos as a Poset</vt:lpstr>
      <vt:lpstr>Why is Simplicity in NsM so Strategic</vt:lpstr>
      <vt:lpstr>The Meaning of being True</vt:lpstr>
      <vt:lpstr>How to Think Mathematically?</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Summary</vt:lpstr>
      <vt:lpstr>Your actions before Oct 19, 2020</vt:lpstr>
      <vt:lpstr>A Pioneering book in Transdisciplinary Studies</vt:lpstr>
      <vt:lpstr>Table of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1732</cp:revision>
  <dcterms:modified xsi:type="dcterms:W3CDTF">2020-11-02T04:39:34Z</dcterms:modified>
</cp:coreProperties>
</file>